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3" r:id="rId18"/>
    <p:sldId id="274" r:id="rId19"/>
    <p:sldId id="276" r:id="rId20"/>
    <p:sldId id="275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5BA-E40F-4B0E-9BE7-1DB67BAA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3AC09-1D22-414D-A453-CBD776301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33997-CD6C-4CF7-834F-D29413F1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BD618-95B2-46F1-B309-361E7419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40DFC-D118-474C-A6C2-DC465C5A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E59B-6A45-460A-9E56-8AFC01C3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3F075-6025-4CAC-99CE-D2044E0EB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5A45B-B476-4C46-BFD5-FC9317BA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2AFA1-CD04-4471-BFE9-70DC34AE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0781-9DD4-4BE0-817A-700EF4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7DBC0-104A-4795-B5B4-540B91942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59326-9A3C-4519-9037-8AC09E293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BC290-5C40-4A0D-8A58-390CABDF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D0D96-7FF9-4823-ADD4-54D98E12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F5B9-DA4A-4087-85C3-A93CAC8E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511-D957-4E55-9D12-3D7AB46F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8FC-7F48-4709-A6A0-8BC11F53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EE5A-B45F-4375-970A-7E3246D0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8C7C-43C7-4E8D-B3F2-CAB45E54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B0514-9C37-41BA-8D7F-86FDC728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D3C4-FED7-4C17-BB8F-6EE21571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8B342-9F61-430F-A491-F3DEA128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1562B-401D-4DFC-82BA-88B2E775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3E8AC-61F4-464C-8D22-8A53D0DE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A961-778F-4E6D-ACC0-91D20ABE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E7F4-F5B0-480D-867D-FECEEFB8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60DF-F3D8-4BEA-A725-B7EF170B4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93D6C-DC78-44CE-8C1A-182A3DD35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9376-2B86-4758-9BF3-82C96D8D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7123-C956-4905-9482-1B3955FD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ABE6A-1579-4192-9E66-306D3B76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E237-888C-44ED-8E1E-72474298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26C7D-FD4B-4420-8705-85CC440F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A8D9A-96E8-44D5-B5DE-9BF4B057E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B89FD-0DAC-4370-8F21-1F3E0C1E3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EAEF1-A9F3-4935-B159-9571339C1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AD1B3-E2CF-4BE4-8B09-22798EDD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C8A0F-C62D-485C-A8D1-AE2CA420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6EA9A-1B83-4F5F-9318-CDE0BA71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C7EB-63FB-4880-933F-7EA2CE2D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6975F-322C-40DD-826B-AF692818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24AB7-298E-4F77-94E4-684B2DBE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AE31B-33A6-4FE1-BA56-6E72278F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4EC66-F6DB-46EB-AB9D-AB671C7B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FC388-F638-4268-8FDC-34203739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D495-8BAB-475F-90A3-D7A121E9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B2DD-B3FF-47DC-BDD6-80C85440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C5D9-D5C7-4357-BBEC-3901FBFB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2B3CB-0453-416E-AE5A-138D195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81570-5E0A-47F7-B520-FA2FFB31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318F6-69BA-4B41-B9D8-29D15E7C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B8DD6-C5E1-4D92-9259-76CC3AC7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21C4-1787-4B2A-8B2F-5E80BCE1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DDA5C-8D41-4F0D-B2A6-CC0F5017F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E651F-7925-4531-8FD2-C275DD908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E0BC9-0594-486B-87AB-45F4D12C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9F9A0-9ACE-4851-A0EE-920BDFA1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95CAD-8E3F-466D-9E0E-F63F226A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D228C-4DF0-4855-8678-66016F18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370E-9238-4B79-91BC-9BF00023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5C7C6-87BA-4F08-8B87-3F830ED9D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0189-D362-4C6B-AB2F-274F712A47A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BAA2-EC18-4624-90FA-AD3D64E98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4898-75E4-47ED-8112-BE1AE294B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0FC2-1E3A-4C97-8023-BF59DEC4E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1DD4C-F731-4F3D-A864-9EFB92CF4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/>
              <a:t>Voir</a:t>
            </a:r>
            <a:r>
              <a:rPr lang="en-US" sz="4800" dirty="0"/>
              <a:t> Dire: </a:t>
            </a:r>
            <a:br>
              <a:rPr lang="en-US" sz="4800" dirty="0"/>
            </a:br>
            <a:r>
              <a:rPr lang="en-US" sz="4800" dirty="0"/>
              <a:t>Time to Listen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E89A4-1249-4EE3-B314-0B5622F9E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/>
              <a:t>Claire Lettow, Managing Attorney (Great Falls)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3A10-8220-418D-8477-351EA05D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1350613"/>
            <a:ext cx="6408836" cy="40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B5DC-735C-4D64-866D-252A1453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Charge: Sex offenses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35C3-06E8-4688-86A5-FDF407BE5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#metoo movement – raise your hand if you support it. Why?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Anyone think it’s a liberal movement? How does that make you feel?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it’s a phony Hollywood movement?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think sexual abuse is too serious to lie about. Why?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think of a reason why someone would accuse a person of sexual abuse if it didn’t happen?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8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A52E-3084-49A1-8EEC-968543F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08A4-6554-420A-8B37-A3CCCE45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Ask about current events!</a:t>
            </a:r>
          </a:p>
          <a:p>
            <a:pPr marL="457200" lvl="1" indent="0">
              <a:buNone/>
            </a:pPr>
            <a:r>
              <a:rPr lang="en-US" dirty="0"/>
              <a:t> “Anyone pay attention to the Kyle Rittenhouse case? </a:t>
            </a:r>
          </a:p>
          <a:p>
            <a:pPr marL="457200" lvl="1" indent="0">
              <a:buNone/>
            </a:pPr>
            <a:r>
              <a:rPr lang="en-US" dirty="0"/>
              <a:t>How did you feel about that kid getting acquitted?”</a:t>
            </a:r>
          </a:p>
          <a:p>
            <a:r>
              <a:rPr lang="en-US" sz="2400" dirty="0"/>
              <a:t>Is police brutality something we don’t need to be concerned about in our community? Why or why not?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trust the police more than the general public. Why?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believe that police have a tough job. Why?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think people criticize the police too much. Why?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a police officer wear the thin blue line flag on their uniform?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9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7D9C-4D3C-4DAC-9EEF-17F08BA9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Credibility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87BE-1AA8-4C9D-A700-8768716A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talked yourself out of speeding ticket? Do you remember what you said?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you tell me about the most serious time that you or someone you know told a lie to get out of trouble?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it comes to children telling stories, what makes them reliable?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child makes a very serious allegation are you more likely to believe the child? Why?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going to know if a child is telling the truth?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5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38D-7B17-436F-90B7-A651DF0F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Nervous Defendants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BEC8-9DBC-4FAB-90E7-CBB190F3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been pulled over when you didn’t think you did anything wrong? What was that like?</a:t>
            </a:r>
          </a:p>
          <a:p>
            <a:r>
              <a:rPr lang="en-US" dirty="0"/>
              <a:t>Did the officer treat you fairly?</a:t>
            </a:r>
          </a:p>
          <a:p>
            <a:r>
              <a:rPr lang="en-US" dirty="0"/>
              <a:t>Were you nervous?</a:t>
            </a:r>
          </a:p>
          <a:p>
            <a:r>
              <a:rPr lang="en-US" dirty="0"/>
              <a:t>Why were you nervous if you didn’t do anything wrong?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13517-18AD-4AE4-B567-A147370B1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6" b="19238"/>
          <a:stretch/>
        </p:blipFill>
        <p:spPr>
          <a:xfrm>
            <a:off x="4229100" y="4250747"/>
            <a:ext cx="3028949" cy="24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2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FABE-F1BF-4071-BBF0-2F0F2629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C13E-76C5-4FC5-AF0B-C7800249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Ambiguous Color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6F498-4FD1-4537-8869-76D19C3F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377" y="1320800"/>
            <a:ext cx="2845523" cy="46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F6D8-F228-4762-8A6A-29855CBF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61B9-00E7-4DF4-A060-59344F09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people sometimes treated differently because of their race? Why do you think that is?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believe Native American people are more likely to commit a crime. Why?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you describe a significant interaction you’ve had with a member of another race?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I’d like to see if anyone can identify a Native American person whom you admire?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0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4F02-4C59-490B-8510-2CB78FF3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these people?</a:t>
            </a:r>
          </a:p>
        </p:txBody>
      </p:sp>
      <p:pic>
        <p:nvPicPr>
          <p:cNvPr id="5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DD536CB3-9E70-4479-8328-684EDE137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83" y="1690688"/>
            <a:ext cx="334654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434F5-D599-4E2E-8C16-8A397BEF9A81}"/>
              </a:ext>
            </a:extLst>
          </p:cNvPr>
          <p:cNvSpPr txBox="1"/>
          <p:nvPr/>
        </p:nvSpPr>
        <p:spPr>
          <a:xfrm>
            <a:off x="2068946" y="1976582"/>
            <a:ext cx="2927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Prepare: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Stickies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Juror research (</a:t>
            </a:r>
            <a:r>
              <a:rPr lang="en-US" sz="2800" dirty="0" err="1"/>
              <a:t>facebook</a:t>
            </a:r>
            <a:r>
              <a:rPr lang="en-US" sz="2800" dirty="0"/>
              <a:t> stalking)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Questionnaires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CC6D6-5EB5-49ED-908B-0FA5EB3381B5}"/>
              </a:ext>
            </a:extLst>
          </p:cNvPr>
          <p:cNvSpPr txBox="1"/>
          <p:nvPr/>
        </p:nvSpPr>
        <p:spPr>
          <a:xfrm>
            <a:off x="7019925" y="6042026"/>
            <a:ext cx="19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Thanks, Jordan!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F935-1D6B-49C7-A2D5-3E61FCAA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I get rid of someone?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ADC5E-C5EB-4C59-8028-5E0A5520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1618456"/>
            <a:ext cx="40957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1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DFD1-606F-485E-A238-41AD53EF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9602-4B82-4852-AEF2-B3739865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Closely held personal belief?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one can change your mind about it?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your experience, you’d expect me to convince you of my client’s innocence?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would you agree that due to those feelings/experiences you couldn’t accept as fact that my client is presumed innocent?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You’ve said that you’ll do your best to be fair and impartial, but you’re not sure that your feelings could be set aside?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E141C-52B2-4976-B6F8-CC840871F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" t="5819" r="-368" b="598"/>
          <a:stretch/>
        </p:blipFill>
        <p:spPr>
          <a:xfrm>
            <a:off x="9317520" y="145428"/>
            <a:ext cx="2690911" cy="28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8341-95E8-4A88-B94D-F988C1C0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Rehabilitating the Juror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4A2A4-8298-4F7A-88E4-92A57E61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Beware of the leading questions </a:t>
            </a:r>
            <a:r>
              <a:rPr lang="en-US" i="1" dirty="0"/>
              <a:t>State v. Johnson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ADC82-C342-40D6-B829-290315F3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7" y="3077368"/>
            <a:ext cx="4849243" cy="26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0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7248-1CFE-4DC0-94A5-66F9EF86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9F92-089B-468E-B58C-7EDB64DC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7300" cy="4351338"/>
          </a:xfrm>
        </p:spPr>
        <p:txBody>
          <a:bodyPr/>
          <a:lstStyle/>
          <a:p>
            <a:r>
              <a:rPr lang="en-US" dirty="0"/>
              <a:t>What is the case?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 I want to know?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are these people?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I get rid of someone?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2E70F-6171-4C64-B2F0-3AC4FD76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882" y="1690688"/>
            <a:ext cx="35784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0FAF-D617-4ACE-89A3-8FD302EC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Batson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46FED-EC5D-4806-8F0E-F11F3BC6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When:</a:t>
            </a:r>
          </a:p>
          <a:p>
            <a:r>
              <a:rPr lang="en-US" dirty="0"/>
              <a:t>Prosecutor is trying to use a peremptory on a minority juror &amp;</a:t>
            </a:r>
          </a:p>
          <a:p>
            <a:r>
              <a:rPr lang="en-US" dirty="0"/>
              <a:t>You don’t want that person off the jury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How: Write it on the form and/or make a speaking objection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then? Pros has to give a race-neutral reason</a:t>
            </a:r>
          </a:p>
        </p:txBody>
      </p:sp>
    </p:spTree>
    <p:extLst>
      <p:ext uri="{BB962C8B-B14F-4D97-AF65-F5344CB8AC3E}">
        <p14:creationId xmlns:p14="http://schemas.microsoft.com/office/powerpoint/2010/main" val="152656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9DCF-F66C-46DF-AF60-4A508196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Thoughts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DB475C-CEE5-4FDF-A563-BE8A2A825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949" y="1300956"/>
            <a:ext cx="7282391" cy="54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A43C-4C7C-4A90-80F1-74BCF5A0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Practice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225B3-3064-47C1-9853-5387F3D9C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583" y="1825625"/>
            <a:ext cx="36228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AE10-393D-4D13-AA11-3C7A10D0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64B1-A7E1-4268-933B-48B95DE7E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If you could ask anyone, dead or alive, one question what would you ask?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BDDF2-BB27-4232-BCFB-7895A733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35" y="3177361"/>
            <a:ext cx="4779330" cy="34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AE44-78FC-40C7-BE4F-E5F37011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What’s your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09A86-1618-483F-BFE2-5E524E56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577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charge:</a:t>
            </a:r>
          </a:p>
          <a:p>
            <a:pPr>
              <a:buFontTx/>
              <a:buChar char="-"/>
            </a:pPr>
            <a:r>
              <a:rPr lang="en-US" dirty="0"/>
              <a:t>Against a person</a:t>
            </a:r>
          </a:p>
          <a:p>
            <a:pPr>
              <a:buFontTx/>
              <a:buChar char="-"/>
            </a:pPr>
            <a:r>
              <a:rPr lang="en-US" dirty="0"/>
              <a:t>Property/theft </a:t>
            </a:r>
          </a:p>
          <a:p>
            <a:pPr>
              <a:buFontTx/>
              <a:buChar char="-"/>
            </a:pPr>
            <a:r>
              <a:rPr lang="en-US" dirty="0"/>
              <a:t>Status Offense</a:t>
            </a:r>
          </a:p>
          <a:p>
            <a:pPr>
              <a:buFontTx/>
              <a:buChar char="-"/>
            </a:pPr>
            <a:r>
              <a:rPr lang="en-US" dirty="0"/>
              <a:t>Drugs (residue, constructive)</a:t>
            </a:r>
          </a:p>
          <a:p>
            <a:pPr>
              <a:buFontTx/>
              <a:buChar char="-"/>
            </a:pPr>
            <a:r>
              <a:rPr lang="en-US" dirty="0"/>
              <a:t>DUI</a:t>
            </a:r>
          </a:p>
          <a:p>
            <a:pPr>
              <a:buFontTx/>
              <a:buChar char="-"/>
            </a:pPr>
            <a:r>
              <a:rPr lang="en-US" dirty="0"/>
              <a:t>Sex Offense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F3480-D9A8-4D5B-9FFD-776116376AA7}"/>
              </a:ext>
            </a:extLst>
          </p:cNvPr>
          <p:cNvSpPr txBox="1"/>
          <p:nvPr/>
        </p:nvSpPr>
        <p:spPr>
          <a:xfrm>
            <a:off x="6324600" y="1735136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issues: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Police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Credibility (kids, liars)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Nervous defendants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Perception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Race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367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B271-8572-4520-BECB-E1C56624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do I want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EEC2-C1C5-4DEB-B5DD-C70DC424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Depends on the charge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Depends on the 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Depends on current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EBC24-4174-4132-84BE-B4C2AF7B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88" y="1825625"/>
            <a:ext cx="6203141" cy="40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B798-127D-44EE-8F0C-4528D84C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Charge: against a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BFF9-0390-4B4F-8114-F5C8173AD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79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PFMA: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ever been in an argument with their spouse?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pretty heated?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that like?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ever been hit by their significant other?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Self Defense: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you think of self-defense, what comes to mind?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Been in a bar fight? Tell me about it.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2E7D7-4FEE-480D-BD56-42977D9A882A}"/>
              </a:ext>
            </a:extLst>
          </p:cNvPr>
          <p:cNvSpPr txBox="1"/>
          <p:nvPr/>
        </p:nvSpPr>
        <p:spPr>
          <a:xfrm>
            <a:off x="7305963" y="1825625"/>
            <a:ext cx="3048000" cy="392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AOPO: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-Raise your hand if you trust the police more than the general public. Why?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believe that police have a tough job. Why?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think people criticize the police too much. Why?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7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67F4-3EA3-426C-930F-AF05C36A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Charge: Status Offenses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2201-3F1B-4C9B-88B9-99D67136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trust the government. Why?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reasons why someone wouldn’t trust the government?</a:t>
            </a:r>
          </a:p>
          <a:p>
            <a:pPr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think cops cut corners sometimes. Why do you think they cut corners?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you should have to help cops do their jobs? Discuss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you expect a thorough investigation to look like?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5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D69B-B32A-47E4-89B7-303A2C36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Charge: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6AF2-7D54-4681-BAE7-5FEC17E7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Addiction: is it a disease or a choice?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have really strong feelings about meth? Tell me about it.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know someone who was addicted to meth? What can you tell me?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(Was that experience too personal to be fair today since we’re talking about meth?)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*Residue: Aspirin bottle example</a:t>
            </a:r>
          </a:p>
          <a:p>
            <a:pPr marL="0" indent="0">
              <a:buNone/>
            </a:pPr>
            <a:r>
              <a:rPr lang="en-US" dirty="0"/>
              <a:t>*Constructive Possession: PO Box key example</a:t>
            </a:r>
          </a:p>
        </p:txBody>
      </p:sp>
    </p:spTree>
    <p:extLst>
      <p:ext uri="{BB962C8B-B14F-4D97-AF65-F5344CB8AC3E}">
        <p14:creationId xmlns:p14="http://schemas.microsoft.com/office/powerpoint/2010/main" val="255352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EA9E-DB06-41AB-B401-4256527B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Charge: DUI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2D50-FD60-4F45-93BF-8B6B6C481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drink? What do you drink?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do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drink?  When you drink, how much?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been charged with a DUI? What happened?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(Proceed with caution re: jurors w/ DUI convictions)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possible to drive safely after a few drinks? Why do you think that?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if you think alcohol DUIs and drug DUIs are different? Why?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it depend on the drug?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9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1024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Voir Dire:  Time to Listen</vt:lpstr>
      <vt:lpstr>Agenda</vt:lpstr>
      <vt:lpstr>Question:</vt:lpstr>
      <vt:lpstr>What’s your case?</vt:lpstr>
      <vt:lpstr>What do I want to know?</vt:lpstr>
      <vt:lpstr>Charge: against a person</vt:lpstr>
      <vt:lpstr>Charge: Status Offenses</vt:lpstr>
      <vt:lpstr>Charge: Drugs</vt:lpstr>
      <vt:lpstr>Charge: DUI</vt:lpstr>
      <vt:lpstr>Charge: Sex offenses</vt:lpstr>
      <vt:lpstr>Issues: police</vt:lpstr>
      <vt:lpstr>Issues: Credibility</vt:lpstr>
      <vt:lpstr>Issues: Nervous Defendants</vt:lpstr>
      <vt:lpstr>Issues: Perception</vt:lpstr>
      <vt:lpstr>Issues: Race</vt:lpstr>
      <vt:lpstr>Who are these people?</vt:lpstr>
      <vt:lpstr>How do I get rid of someone?</vt:lpstr>
      <vt:lpstr>For Cause</vt:lpstr>
      <vt:lpstr>Rehabilitating the Juror</vt:lpstr>
      <vt:lpstr>Batson</vt:lpstr>
      <vt:lpstr>Final Thoughts</vt:lpstr>
      <vt:lpstr>Let’s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Lettow, Claire</dc:creator>
  <cp:lastModifiedBy>Lettow, Claire</cp:lastModifiedBy>
  <cp:revision>5</cp:revision>
  <dcterms:created xsi:type="dcterms:W3CDTF">2022-02-11T18:56:57Z</dcterms:created>
  <dcterms:modified xsi:type="dcterms:W3CDTF">2022-02-11T23:40:23Z</dcterms:modified>
</cp:coreProperties>
</file>